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2" r:id="rId3"/>
    <p:sldId id="256" r:id="rId4"/>
    <p:sldId id="257" r:id="rId5"/>
    <p:sldId id="258" r:id="rId6"/>
    <p:sldId id="259" r:id="rId7"/>
    <p:sldId id="260" r:id="rId8"/>
    <p:sldId id="271" r:id="rId9"/>
    <p:sldId id="261" r:id="rId10"/>
    <p:sldId id="262" r:id="rId11"/>
    <p:sldId id="263" r:id="rId12"/>
    <p:sldId id="264" r:id="rId13"/>
    <p:sldId id="265" r:id="rId14"/>
    <p:sldId id="266" r:id="rId15"/>
    <p:sldId id="273" r:id="rId16"/>
    <p:sldId id="267" r:id="rId17"/>
    <p:sldId id="268" r:id="rId18"/>
    <p:sldId id="269" r:id="rId19"/>
    <p:sldId id="270" r:id="rId20"/>
    <p:sldId id="276" r:id="rId21"/>
    <p:sldId id="277" r:id="rId22"/>
    <p:sldId id="278" r:id="rId23"/>
    <p:sldId id="275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6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542F-1A88-4EFF-BC9F-F14F05194BE7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D32E6-461B-4576-AEA4-9D1D30CD74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Voltage flickers –</a:t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 sources of flickers, quantifying flickers and mitigation techniques.</a:t>
            </a:r>
            <a:endParaRPr lang="en-US" dirty="0"/>
          </a:p>
        </p:txBody>
      </p:sp>
      <p:pic>
        <p:nvPicPr>
          <p:cNvPr id="4" name="Picture 3" descr="D:\93941552\DRMS\article-0-067F41F1000005DC-115_634x4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209800"/>
            <a:ext cx="7543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4525963"/>
          </a:xfrm>
        </p:spPr>
        <p:txBody>
          <a:bodyPr>
            <a:noAutofit/>
          </a:bodyPr>
          <a:lstStyle/>
          <a:p>
            <a:r>
              <a:rPr lang="en-US" sz="2800" dirty="0">
                <a:latin typeface="Cambria" pitchFamily="18" charset="0"/>
              </a:rPr>
              <a:t>If a </a:t>
            </a:r>
            <a:r>
              <a:rPr lang="en-US" sz="2800" dirty="0" smtClean="0">
                <a:latin typeface="Cambria" pitchFamily="18" charset="0"/>
              </a:rPr>
              <a:t>lighting load </a:t>
            </a:r>
            <a:r>
              <a:rPr lang="en-US" sz="2800" dirty="0">
                <a:latin typeface="Cambria" pitchFamily="18" charset="0"/>
              </a:rPr>
              <a:t>were connected to the system in relatively close proximity </a:t>
            </a:r>
            <a:r>
              <a:rPr lang="en-US" sz="2800" dirty="0" smtClean="0">
                <a:latin typeface="Cambria" pitchFamily="18" charset="0"/>
              </a:rPr>
              <a:t>to the </a:t>
            </a:r>
            <a:r>
              <a:rPr lang="en-US" sz="2800" dirty="0">
                <a:latin typeface="Cambria" pitchFamily="18" charset="0"/>
              </a:rPr>
              <a:t>fluctuating load, observers could see this as a dimming of the lights.</a:t>
            </a:r>
          </a:p>
          <a:p>
            <a:r>
              <a:rPr lang="en-US" sz="2800" dirty="0">
                <a:latin typeface="Cambria" pitchFamily="18" charset="0"/>
              </a:rPr>
              <a:t>A common situation, which could result in flicker, would be a </a:t>
            </a:r>
            <a:r>
              <a:rPr lang="en-US" sz="2800" dirty="0" smtClean="0">
                <a:latin typeface="Cambria" pitchFamily="18" charset="0"/>
              </a:rPr>
              <a:t>large industrial </a:t>
            </a:r>
            <a:r>
              <a:rPr lang="en-US" sz="2800" dirty="0">
                <a:latin typeface="Cambria" pitchFamily="18" charset="0"/>
              </a:rPr>
              <a:t>plant located at the end of a weak distribution feeder</a:t>
            </a:r>
            <a:r>
              <a:rPr lang="en-US" sz="2800" dirty="0" smtClean="0">
                <a:latin typeface="Cambria" pitchFamily="18" charset="0"/>
              </a:rPr>
              <a:t>.</a:t>
            </a:r>
          </a:p>
          <a:p>
            <a:r>
              <a:rPr lang="en-US" sz="2800" dirty="0">
                <a:latin typeface="Cambria" pitchFamily="18" charset="0"/>
              </a:rPr>
              <a:t>Whether the resulting voltage fluctuations cause observable or </a:t>
            </a:r>
            <a:r>
              <a:rPr lang="en-US" sz="2800" dirty="0" smtClean="0">
                <a:latin typeface="Cambria" pitchFamily="18" charset="0"/>
              </a:rPr>
              <a:t>objectionable flicker </a:t>
            </a:r>
            <a:r>
              <a:rPr lang="en-US" sz="2800" dirty="0">
                <a:latin typeface="Cambria" pitchFamily="18" charset="0"/>
              </a:rPr>
              <a:t>is dependent upon the following parameters:</a:t>
            </a:r>
          </a:p>
          <a:p>
            <a:r>
              <a:rPr lang="en-US" sz="2800" dirty="0">
                <a:latin typeface="Cambria" pitchFamily="18" charset="0"/>
              </a:rPr>
              <a:t>■ Size (VA) of potential flicker-producing source</a:t>
            </a:r>
          </a:p>
          <a:p>
            <a:r>
              <a:rPr lang="en-US" sz="2800" dirty="0">
                <a:latin typeface="Cambria" pitchFamily="18" charset="0"/>
              </a:rPr>
              <a:t>■ System impedance (stiffness of utility)</a:t>
            </a:r>
          </a:p>
          <a:p>
            <a:r>
              <a:rPr lang="en-US" sz="2800" dirty="0">
                <a:latin typeface="Cambria" pitchFamily="18" charset="0"/>
              </a:rPr>
              <a:t>■ Frequency of resulting voltage fluctuations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62940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en-US" dirty="0" smtClean="0"/>
              <a:t>ELECTRIC ARC FURNACE</a:t>
            </a:r>
          </a:p>
          <a:p>
            <a:r>
              <a:rPr lang="en-US" dirty="0" smtClean="0"/>
              <a:t>A </a:t>
            </a:r>
            <a:r>
              <a:rPr lang="en-US" dirty="0"/>
              <a:t>common load that can often cause flicker is an electric arc </a:t>
            </a:r>
            <a:r>
              <a:rPr lang="en-US" dirty="0" smtClean="0"/>
              <a:t>furnace (EAF).</a:t>
            </a:r>
          </a:p>
          <a:p>
            <a:r>
              <a:rPr lang="en-US" dirty="0" smtClean="0"/>
              <a:t> </a:t>
            </a:r>
            <a:r>
              <a:rPr lang="en-US" dirty="0"/>
              <a:t>EAFs are nonlinear, time-varying loads that often cause </a:t>
            </a:r>
            <a:r>
              <a:rPr lang="en-US" dirty="0" smtClean="0"/>
              <a:t>large voltage </a:t>
            </a:r>
            <a:r>
              <a:rPr lang="en-US" dirty="0"/>
              <a:t>fluctuations and harmonic distortion</a:t>
            </a:r>
            <a:r>
              <a:rPr lang="en-US" dirty="0" smtClean="0"/>
              <a:t>.</a:t>
            </a:r>
          </a:p>
          <a:p>
            <a:r>
              <a:rPr lang="en-US" dirty="0"/>
              <a:t>Most of the large </a:t>
            </a:r>
            <a:r>
              <a:rPr lang="en-US" dirty="0" smtClean="0"/>
              <a:t>current fluctuations </a:t>
            </a:r>
            <a:r>
              <a:rPr lang="en-US" dirty="0"/>
              <a:t>occur at the beginning of the melting cycle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During </a:t>
            </a:r>
            <a:r>
              <a:rPr lang="en-US" dirty="0" smtClean="0"/>
              <a:t>this period</a:t>
            </a:r>
            <a:r>
              <a:rPr lang="en-US" dirty="0"/>
              <a:t>, pieces of scrap steel can actually bridge the gap between the </a:t>
            </a:r>
            <a:r>
              <a:rPr lang="en-US" dirty="0" smtClean="0"/>
              <a:t>electrodes, resulting </a:t>
            </a:r>
            <a:r>
              <a:rPr lang="en-US" dirty="0"/>
              <a:t>in a highly reactive short circuit on the secondary </a:t>
            </a:r>
            <a:r>
              <a:rPr lang="en-US" dirty="0" smtClean="0"/>
              <a:t>side </a:t>
            </a:r>
            <a:r>
              <a:rPr lang="en-US" dirty="0"/>
              <a:t>of the furnace transformer.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meltdown period can generally result </a:t>
            </a:r>
            <a:r>
              <a:rPr lang="en-US" dirty="0" smtClean="0"/>
              <a:t>in flicker </a:t>
            </a:r>
            <a:r>
              <a:rPr lang="en-US" dirty="0"/>
              <a:t>in the 1.0- to 10.0-Hz range. Once the melting cycle is over and </a:t>
            </a:r>
            <a:r>
              <a:rPr lang="en-US" dirty="0" smtClean="0"/>
              <a:t>the refining </a:t>
            </a:r>
            <a:r>
              <a:rPr lang="en-US" dirty="0"/>
              <a:t>period is reached, stable arcs can usually be held on the </a:t>
            </a:r>
            <a:r>
              <a:rPr lang="en-US" dirty="0" smtClean="0"/>
              <a:t>electrodes resulting </a:t>
            </a:r>
            <a:r>
              <a:rPr lang="en-US" dirty="0"/>
              <a:t>in a steady, three-phase load with high power factor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Induction Motor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Large induction machines undergoing start-up or widely </a:t>
            </a:r>
            <a:r>
              <a:rPr lang="en-US" dirty="0" smtClean="0"/>
              <a:t>varying load </a:t>
            </a:r>
            <a:r>
              <a:rPr lang="en-US" dirty="0"/>
              <a:t>torque changes are also known to produce voltage fluctuations </a:t>
            </a:r>
            <a:r>
              <a:rPr lang="en-US" dirty="0" smtClean="0"/>
              <a:t>on systems</a:t>
            </a:r>
            <a:r>
              <a:rPr lang="en-US" dirty="0"/>
              <a:t>. As a motor is started up, most of the power drawn by </a:t>
            </a:r>
            <a:r>
              <a:rPr lang="en-US" dirty="0" smtClean="0"/>
              <a:t>the motor </a:t>
            </a:r>
            <a:r>
              <a:rPr lang="en-US" dirty="0"/>
              <a:t>is </a:t>
            </a:r>
            <a:r>
              <a:rPr lang="en-US" dirty="0" smtClean="0"/>
              <a:t>reactive </a:t>
            </a:r>
            <a:r>
              <a:rPr lang="en-US" dirty="0"/>
              <a:t>This results in a large voltage </a:t>
            </a:r>
            <a:r>
              <a:rPr lang="en-US" dirty="0" smtClean="0"/>
              <a:t>drop across </a:t>
            </a:r>
            <a:r>
              <a:rPr lang="en-US" dirty="0"/>
              <a:t>distribution lines.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most severe case would be when a </a:t>
            </a:r>
            <a:r>
              <a:rPr lang="en-US" dirty="0" smtClean="0"/>
              <a:t>motor is </a:t>
            </a:r>
            <a:r>
              <a:rPr lang="en-US" dirty="0"/>
              <a:t>started across the line. This type of start-up can result in </a:t>
            </a:r>
            <a:r>
              <a:rPr lang="en-US" dirty="0" smtClean="0"/>
              <a:t>current drawn </a:t>
            </a:r>
            <a:r>
              <a:rPr lang="en-US" dirty="0"/>
              <a:t>by the motor up to multiples of the full load current</a:t>
            </a:r>
            <a:r>
              <a:rPr lang="en-US" dirty="0" smtClean="0"/>
              <a:t>.</a:t>
            </a:r>
          </a:p>
          <a:p>
            <a:r>
              <a:rPr lang="en-US" dirty="0"/>
              <a:t>An example illustrating the impact motor starting and torque </a:t>
            </a:r>
            <a:r>
              <a:rPr lang="en-US" dirty="0" smtClean="0"/>
              <a:t>changes can </a:t>
            </a:r>
            <a:r>
              <a:rPr lang="en-US" dirty="0"/>
              <a:t>have on system voltage is shown in Fig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In this case, a </a:t>
            </a:r>
            <a:r>
              <a:rPr lang="en-US" dirty="0" smtClean="0"/>
              <a:t>large industrial </a:t>
            </a:r>
            <a:r>
              <a:rPr lang="en-US" dirty="0"/>
              <a:t>plant is located at the end of a weak distribution feeder. </a:t>
            </a:r>
            <a:r>
              <a:rPr lang="en-US" dirty="0" smtClean="0"/>
              <a:t>Within the </a:t>
            </a:r>
            <a:r>
              <a:rPr lang="en-US" dirty="0"/>
              <a:t>plant are four relatively large induction machines that are </a:t>
            </a:r>
            <a:r>
              <a:rPr lang="en-US" dirty="0" smtClean="0"/>
              <a:t>frequently restarted </a:t>
            </a:r>
            <a:r>
              <a:rPr lang="en-US" dirty="0"/>
              <a:t>and undergo relatively large load torque variations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828800"/>
            <a:ext cx="8839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0"/>
            <a:ext cx="8839200" cy="4525963"/>
          </a:xfrm>
        </p:spPr>
        <p:txBody>
          <a:bodyPr/>
          <a:lstStyle/>
          <a:p>
            <a:r>
              <a:rPr lang="en-US" dirty="0"/>
              <a:t>Although starting large induction machines across the line is </a:t>
            </a:r>
            <a:r>
              <a:rPr lang="en-US" dirty="0" smtClean="0"/>
              <a:t>generally not a recommended </a:t>
            </a:r>
            <a:r>
              <a:rPr lang="en-US" dirty="0"/>
              <a:t>practice, it does occur. </a:t>
            </a:r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/>
              <a:t>reduce flicker, </a:t>
            </a:r>
            <a:r>
              <a:rPr lang="en-US" dirty="0" smtClean="0"/>
              <a:t>large motors </a:t>
            </a:r>
            <a:r>
              <a:rPr lang="en-US" dirty="0"/>
              <a:t>are brought up to speed using various soft-start </a:t>
            </a:r>
            <a:r>
              <a:rPr lang="en-US" dirty="0" smtClean="0"/>
              <a:t>techniques such </a:t>
            </a:r>
            <a:r>
              <a:rPr lang="en-US" dirty="0"/>
              <a:t>as reduced-voltage starters or variable-speed drives.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238500"/>
            <a:ext cx="58388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to Mitigate Flickers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758178"/>
            <a:ext cx="7772400" cy="4490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Mitigation techniques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1. Mitigation alternatives </a:t>
            </a:r>
            <a:r>
              <a:rPr lang="en-US" dirty="0"/>
              <a:t>include static capacitors, power electronic-based </a:t>
            </a:r>
            <a:r>
              <a:rPr lang="en-US" dirty="0" smtClean="0"/>
              <a:t>switching devices</a:t>
            </a:r>
            <a:r>
              <a:rPr lang="en-US" dirty="0"/>
              <a:t>, and increasing system capacity. </a:t>
            </a:r>
            <a:endParaRPr lang="en-US" dirty="0" smtClean="0"/>
          </a:p>
          <a:p>
            <a:r>
              <a:rPr lang="en-US" dirty="0" smtClean="0"/>
              <a:t>The particular method chosen </a:t>
            </a:r>
            <a:r>
              <a:rPr lang="en-US" dirty="0"/>
              <a:t>is based upon many factors such as the type of load causing </a:t>
            </a:r>
            <a:r>
              <a:rPr lang="en-US" dirty="0" smtClean="0"/>
              <a:t>the flicker</a:t>
            </a:r>
            <a:r>
              <a:rPr lang="en-US" dirty="0"/>
              <a:t>, the capacity of the system supplying the load, and cost of </a:t>
            </a:r>
            <a:r>
              <a:rPr lang="en-US" dirty="0" smtClean="0"/>
              <a:t>mitigation technique.</a:t>
            </a:r>
          </a:p>
          <a:p>
            <a:pPr>
              <a:buNone/>
            </a:pPr>
            <a:r>
              <a:rPr lang="en-US" dirty="0" smtClean="0"/>
              <a:t>2. Flicker </a:t>
            </a:r>
            <a:r>
              <a:rPr lang="en-US" dirty="0"/>
              <a:t>is usually the result of a varying load that is large relative </a:t>
            </a:r>
            <a:r>
              <a:rPr lang="en-US" dirty="0" smtClean="0"/>
              <a:t>to the </a:t>
            </a:r>
            <a:r>
              <a:rPr lang="en-US" dirty="0"/>
              <a:t>system short-circuit capacity</a:t>
            </a:r>
            <a:r>
              <a:rPr lang="en-US" dirty="0" smtClean="0"/>
              <a:t>.</a:t>
            </a:r>
          </a:p>
          <a:p>
            <a:r>
              <a:rPr lang="en-US" dirty="0" smtClean="0"/>
              <a:t> One </a:t>
            </a:r>
            <a:r>
              <a:rPr lang="en-US" dirty="0"/>
              <a:t>obvious way to remove </a:t>
            </a:r>
            <a:r>
              <a:rPr lang="en-US" dirty="0" smtClean="0"/>
              <a:t>flicker from </a:t>
            </a:r>
            <a:r>
              <a:rPr lang="en-US" dirty="0"/>
              <a:t>the system would be to increase the system capacity </a:t>
            </a:r>
            <a:r>
              <a:rPr lang="en-US" dirty="0" smtClean="0"/>
              <a:t>sufficiently to </a:t>
            </a:r>
            <a:r>
              <a:rPr lang="en-US" dirty="0"/>
              <a:t>decrease the relative impact of the flicker-producing load.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686800" cy="6019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3. Upgrading the </a:t>
            </a:r>
            <a:r>
              <a:rPr lang="en-US" dirty="0"/>
              <a:t>system could include any of the following: </a:t>
            </a:r>
            <a:r>
              <a:rPr lang="en-US" dirty="0" err="1"/>
              <a:t>reconductoring</a:t>
            </a:r>
            <a:r>
              <a:rPr lang="en-US" dirty="0"/>
              <a:t>, </a:t>
            </a:r>
            <a:r>
              <a:rPr lang="en-US" dirty="0" smtClean="0"/>
              <a:t>replacing existing </a:t>
            </a:r>
            <a:r>
              <a:rPr lang="en-US" dirty="0"/>
              <a:t>transformers with higher </a:t>
            </a:r>
            <a:r>
              <a:rPr lang="en-US" dirty="0" err="1"/>
              <a:t>kVA</a:t>
            </a:r>
            <a:r>
              <a:rPr lang="en-US" dirty="0"/>
              <a:t> ratings, </a:t>
            </a:r>
            <a:r>
              <a:rPr lang="en-US" dirty="0" smtClean="0"/>
              <a:t>or increasing the operating </a:t>
            </a:r>
            <a:r>
              <a:rPr lang="en-US" dirty="0"/>
              <a:t>voltage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4. Motor </a:t>
            </a:r>
            <a:r>
              <a:rPr lang="en-US" dirty="0"/>
              <a:t>modifications are also an available option to reduce </a:t>
            </a:r>
            <a:r>
              <a:rPr lang="en-US" dirty="0" smtClean="0"/>
              <a:t>the amount </a:t>
            </a:r>
            <a:r>
              <a:rPr lang="en-US" dirty="0"/>
              <a:t>of flicker produced during motor starting and load variations.</a:t>
            </a:r>
          </a:p>
          <a:p>
            <a:r>
              <a:rPr lang="en-US" dirty="0"/>
              <a:t>The motor can be rewound (changing the motor class) </a:t>
            </a:r>
            <a:r>
              <a:rPr lang="en-US" dirty="0" smtClean="0"/>
              <a:t>such that </a:t>
            </a:r>
            <a:r>
              <a:rPr lang="en-US" dirty="0"/>
              <a:t>the speed-torque curves are modified. Unfortunately, in </a:t>
            </a:r>
            <a:r>
              <a:rPr lang="en-US" dirty="0" smtClean="0"/>
              <a:t>some cases </a:t>
            </a:r>
            <a:r>
              <a:rPr lang="en-US" dirty="0"/>
              <a:t>this could result in a lower running efficiency. Flywheel </a:t>
            </a:r>
            <a:r>
              <a:rPr lang="en-US" dirty="0" smtClean="0"/>
              <a:t>energy systems </a:t>
            </a:r>
            <a:r>
              <a:rPr lang="en-US" dirty="0"/>
              <a:t>can also reduce the amount of current drawn by motors </a:t>
            </a:r>
            <a:r>
              <a:rPr lang="en-US" dirty="0" smtClean="0"/>
              <a:t>by delivering </a:t>
            </a:r>
            <a:r>
              <a:rPr lang="en-US" dirty="0"/>
              <a:t>the mechanical energy required to compensate for </a:t>
            </a:r>
            <a:r>
              <a:rPr lang="en-US" dirty="0" smtClean="0"/>
              <a:t>load torque </a:t>
            </a:r>
            <a:r>
              <a:rPr lang="en-US" dirty="0"/>
              <a:t>variations.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5. Recently</a:t>
            </a:r>
            <a:r>
              <a:rPr lang="en-US" dirty="0"/>
              <a:t>, series reactors have been found to reduce the amount </a:t>
            </a:r>
            <a:r>
              <a:rPr lang="en-US" dirty="0" smtClean="0"/>
              <a:t>of flicker </a:t>
            </a:r>
            <a:r>
              <a:rPr lang="en-US" dirty="0"/>
              <a:t>experienced on a system caused by EAFs. Series reactors help </a:t>
            </a:r>
            <a:r>
              <a:rPr lang="en-US" dirty="0" smtClean="0"/>
              <a:t>stabilize the </a:t>
            </a:r>
            <a:r>
              <a:rPr lang="en-US" dirty="0"/>
              <a:t>arc, thus reducing the current variations during the </a:t>
            </a:r>
            <a:r>
              <a:rPr lang="en-US" dirty="0" smtClean="0"/>
              <a:t>beginning of </a:t>
            </a:r>
            <a:r>
              <a:rPr lang="en-US" dirty="0"/>
              <a:t>melting periods. </a:t>
            </a:r>
            <a:endParaRPr lang="en-US" dirty="0" smtClean="0"/>
          </a:p>
          <a:p>
            <a:r>
              <a:rPr lang="en-US" dirty="0" smtClean="0"/>
              <a:t>By </a:t>
            </a:r>
            <a:r>
              <a:rPr lang="en-US" dirty="0"/>
              <a:t>adding the series reactor, the sudden increase </a:t>
            </a:r>
            <a:r>
              <a:rPr lang="en-US" dirty="0" smtClean="0"/>
              <a:t>in current </a:t>
            </a:r>
            <a:r>
              <a:rPr lang="en-US" dirty="0"/>
              <a:t>is reduced due the increase in circuit reactance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6. Series </a:t>
            </a:r>
            <a:r>
              <a:rPr lang="en-US" dirty="0"/>
              <a:t>capacitors can also be used to reduce the effect of flicker on </a:t>
            </a:r>
            <a:r>
              <a:rPr lang="en-US" dirty="0" smtClean="0"/>
              <a:t>an existing </a:t>
            </a:r>
            <a:r>
              <a:rPr lang="en-US" dirty="0"/>
              <a:t>system. In general, series capacitors are placed in series </a:t>
            </a:r>
            <a:r>
              <a:rPr lang="en-US" dirty="0" smtClean="0"/>
              <a:t>with the </a:t>
            </a:r>
            <a:r>
              <a:rPr lang="en-US" dirty="0"/>
              <a:t>transmission line supplying the load. The benefit of series </a:t>
            </a:r>
            <a:r>
              <a:rPr lang="en-US" dirty="0" smtClean="0"/>
              <a:t>capacitors is </a:t>
            </a:r>
            <a:r>
              <a:rPr lang="en-US" dirty="0"/>
              <a:t>that the reaction time for the correction to load fluctuations is </a:t>
            </a:r>
            <a:r>
              <a:rPr lang="en-US" dirty="0" smtClean="0"/>
              <a:t>instantaneous in </a:t>
            </a:r>
            <a:r>
              <a:rPr lang="en-US" dirty="0"/>
              <a:t>nature.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7. Static </a:t>
            </a:r>
            <a:r>
              <a:rPr lang="en-US" dirty="0" err="1"/>
              <a:t>var</a:t>
            </a:r>
            <a:r>
              <a:rPr lang="en-US" dirty="0"/>
              <a:t> compensators (SVCs) are very flexible and have </a:t>
            </a:r>
            <a:r>
              <a:rPr lang="en-US" dirty="0" smtClean="0"/>
              <a:t>many roles </a:t>
            </a:r>
            <a:r>
              <a:rPr lang="en-US" dirty="0"/>
              <a:t>in power systems. SVCs can be used for power factor </a:t>
            </a:r>
            <a:r>
              <a:rPr lang="en-US" dirty="0" smtClean="0"/>
              <a:t>correction, flicker </a:t>
            </a:r>
            <a:r>
              <a:rPr lang="en-US" dirty="0"/>
              <a:t>reduction, and steady-state voltage control, and also have </a:t>
            </a:r>
            <a:r>
              <a:rPr lang="en-US" dirty="0" smtClean="0"/>
              <a:t>the benefit </a:t>
            </a:r>
            <a:r>
              <a:rPr lang="en-US" dirty="0"/>
              <a:t>of being able to filter out undesirable frequencies from the system.</a:t>
            </a:r>
          </a:p>
          <a:p>
            <a:r>
              <a:rPr lang="en-US" dirty="0"/>
              <a:t>SVCs typically consist of a TCR in parallel with fixed </a:t>
            </a:r>
            <a:r>
              <a:rPr lang="en-US" dirty="0" smtClean="0"/>
              <a:t>capacitors (Fig</a:t>
            </a:r>
            <a:r>
              <a:rPr lang="en-US" dirty="0"/>
              <a:t>. 7.18). The fixed capacitors are usually connected in </a:t>
            </a:r>
            <a:r>
              <a:rPr lang="en-US" dirty="0" smtClean="0"/>
              <a:t>ungrounded </a:t>
            </a:r>
            <a:r>
              <a:rPr lang="en-US" dirty="0" err="1" smtClean="0"/>
              <a:t>wye</a:t>
            </a:r>
            <a:r>
              <a:rPr lang="en-US" dirty="0" smtClean="0"/>
              <a:t> </a:t>
            </a:r>
            <a:r>
              <a:rPr lang="en-US" dirty="0"/>
              <a:t>with a series inductor to implement a filter.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609600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What is a Flicker?</a:t>
            </a:r>
            <a:endParaRPr lang="en-US" sz="4000" b="1" dirty="0"/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600200"/>
            <a:ext cx="8001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38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43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914400"/>
            <a:ext cx="8839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0"/>
            <a:ext cx="6400800" cy="17526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Voltage flickers </a:t>
            </a:r>
            <a:r>
              <a:rPr lang="en-US" b="1" dirty="0" smtClean="0">
                <a:solidFill>
                  <a:schemeClr val="tx1"/>
                </a:solidFill>
              </a:rPr>
              <a:t>–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sources of flickers, quantifying flickers and mitigation techniques.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595021"/>
            <a:ext cx="7772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1 Although </a:t>
            </a:r>
            <a:r>
              <a:rPr lang="en-US" sz="2800" dirty="0"/>
              <a:t>voltage flicker is not technically a long-term voltage </a:t>
            </a:r>
            <a:r>
              <a:rPr lang="en-US" sz="2800" dirty="0" smtClean="0"/>
              <a:t>variation, but the </a:t>
            </a:r>
            <a:r>
              <a:rPr lang="en-US" sz="2800" dirty="0"/>
              <a:t>root cause of problems </a:t>
            </a:r>
            <a:r>
              <a:rPr lang="en-US" sz="2800" dirty="0" smtClean="0"/>
              <a:t>is the </a:t>
            </a:r>
            <a:r>
              <a:rPr lang="en-US" sz="2800" dirty="0"/>
              <a:t>same: The system is too weak to support the load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2 The </a:t>
            </a:r>
            <a:r>
              <a:rPr lang="en-US" sz="2800" dirty="0"/>
              <a:t>voltage variations resulting from flicker are often </a:t>
            </a:r>
            <a:r>
              <a:rPr lang="en-US" sz="2800" dirty="0" smtClean="0"/>
              <a:t>within the </a:t>
            </a:r>
            <a:r>
              <a:rPr lang="en-US" sz="2800" dirty="0"/>
              <a:t>normal service voltage range, but the changes are sufficiently </a:t>
            </a:r>
            <a:r>
              <a:rPr lang="en-US" sz="2800" dirty="0" smtClean="0"/>
              <a:t>rapid to </a:t>
            </a:r>
            <a:r>
              <a:rPr lang="en-US" sz="2800" dirty="0"/>
              <a:t>be irritating to certain end users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3. Low-frequency ac </a:t>
            </a:r>
            <a:r>
              <a:rPr lang="en-US" sz="2800" dirty="0"/>
              <a:t>voltage resulted in </a:t>
            </a:r>
            <a:r>
              <a:rPr lang="en-US" sz="2800" dirty="0" smtClean="0"/>
              <a:t>a “flickering</a:t>
            </a:r>
            <a:r>
              <a:rPr lang="en-US" sz="2800" dirty="0"/>
              <a:t>” of the lights. To avoid </a:t>
            </a:r>
            <a:r>
              <a:rPr lang="en-US" sz="2800" dirty="0" smtClean="0"/>
              <a:t>this problem</a:t>
            </a:r>
            <a:r>
              <a:rPr lang="en-US" sz="2800" dirty="0"/>
              <a:t>, a higher 60-Hz frequency was chosen as the standard </a:t>
            </a:r>
            <a:r>
              <a:rPr lang="en-US" sz="2800" dirty="0" smtClean="0"/>
              <a:t>in North </a:t>
            </a:r>
            <a:r>
              <a:rPr lang="en-US" sz="2800" dirty="0"/>
              <a:t>America.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4.The phenomenon being </a:t>
            </a:r>
            <a:r>
              <a:rPr lang="en-US" dirty="0"/>
              <a:t>referred to can be defined as a fluctuation in system </a:t>
            </a:r>
            <a:r>
              <a:rPr lang="en-US" dirty="0" smtClean="0"/>
              <a:t>voltage that </a:t>
            </a:r>
            <a:r>
              <a:rPr lang="en-US" dirty="0"/>
              <a:t>can result in observable changes (flickering) in light </a:t>
            </a:r>
            <a:r>
              <a:rPr lang="en-US" dirty="0" smtClean="0"/>
              <a:t>output.</a:t>
            </a:r>
          </a:p>
          <a:p>
            <a:pPr>
              <a:buNone/>
            </a:pPr>
            <a:r>
              <a:rPr lang="en-US" dirty="0" smtClean="0"/>
              <a:t>5.Because </a:t>
            </a:r>
            <a:r>
              <a:rPr lang="en-US" dirty="0"/>
              <a:t>flicker is mostly a problem when the human eye observes it, </a:t>
            </a:r>
            <a:r>
              <a:rPr lang="en-US" dirty="0" smtClean="0"/>
              <a:t>it is </a:t>
            </a:r>
            <a:r>
              <a:rPr lang="en-US" dirty="0"/>
              <a:t>considered to be a problem of perception.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"/>
            <a:ext cx="8229600" cy="3657599"/>
          </a:xfrm>
        </p:spPr>
        <p:txBody>
          <a:bodyPr/>
          <a:lstStyle/>
          <a:p>
            <a:r>
              <a:rPr lang="en-US" dirty="0"/>
              <a:t>Flicker signals are usually specified as a percentage </a:t>
            </a:r>
            <a:r>
              <a:rPr lang="en-US" dirty="0" smtClean="0"/>
              <a:t>of the </a:t>
            </a:r>
            <a:r>
              <a:rPr lang="en-US" dirty="0"/>
              <a:t>normal operating voltage. By using a percentage, the flicker </a:t>
            </a:r>
            <a:r>
              <a:rPr lang="en-US" dirty="0" smtClean="0"/>
              <a:t>signal is </a:t>
            </a:r>
            <a:r>
              <a:rPr lang="en-US" dirty="0"/>
              <a:t>independent of peak, peak-to-peak, </a:t>
            </a:r>
            <a:r>
              <a:rPr lang="en-US" dirty="0" err="1"/>
              <a:t>rms</a:t>
            </a:r>
            <a:r>
              <a:rPr lang="en-US" dirty="0"/>
              <a:t>, line-to-neutral, etc.</a:t>
            </a:r>
          </a:p>
          <a:p>
            <a:r>
              <a:rPr lang="en-US" dirty="0"/>
              <a:t>Typically, percent voltage modulation is expressed by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5201"/>
            <a:ext cx="8915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8600"/>
            <a:ext cx="8229600" cy="4525963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human eye is more sensitive to </a:t>
            </a:r>
            <a:r>
              <a:rPr lang="en-US" dirty="0" smtClean="0"/>
              <a:t>luminance fluctuations </a:t>
            </a:r>
            <a:r>
              <a:rPr lang="en-US" dirty="0"/>
              <a:t>in the 5- to 10-Hz range. </a:t>
            </a:r>
            <a:endParaRPr lang="en-US" dirty="0" smtClean="0"/>
          </a:p>
          <a:p>
            <a:r>
              <a:rPr lang="en-US" dirty="0" smtClean="0"/>
              <a:t>As </a:t>
            </a:r>
            <a:r>
              <a:rPr lang="en-US" dirty="0"/>
              <a:t>the frequency of </a:t>
            </a:r>
            <a:r>
              <a:rPr lang="en-US" dirty="0" smtClean="0"/>
              <a:t>flicker increases </a:t>
            </a:r>
            <a:r>
              <a:rPr lang="en-US" dirty="0"/>
              <a:t>or decreases away from this range, the human eye </a:t>
            </a:r>
            <a:r>
              <a:rPr lang="en-US" dirty="0" smtClean="0"/>
              <a:t>generally becomes </a:t>
            </a:r>
            <a:r>
              <a:rPr lang="en-US" dirty="0"/>
              <a:t>more tolerable of fluctuations.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0"/>
            <a:ext cx="8686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From Where does flicker Comes?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Sources of flicker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Typically, flicker occurs on systems that are weak relative to </a:t>
            </a:r>
            <a:r>
              <a:rPr lang="en-US" dirty="0" smtClean="0"/>
              <a:t>the amount </a:t>
            </a:r>
            <a:r>
              <a:rPr lang="en-US" dirty="0"/>
              <a:t>of power required by the load, resulting in a low </a:t>
            </a:r>
            <a:r>
              <a:rPr lang="en-US" dirty="0" smtClean="0"/>
              <a:t>short-circuit ratio.</a:t>
            </a:r>
          </a:p>
          <a:p>
            <a:r>
              <a:rPr lang="en-US" dirty="0"/>
              <a:t>This, in combination with </a:t>
            </a:r>
            <a:r>
              <a:rPr lang="en-US" dirty="0" smtClean="0"/>
              <a:t>considerable variations </a:t>
            </a:r>
            <a:r>
              <a:rPr lang="en-US" dirty="0"/>
              <a:t>in current </a:t>
            </a:r>
            <a:r>
              <a:rPr lang="en-US" dirty="0" smtClean="0"/>
              <a:t>over a </a:t>
            </a:r>
            <a:r>
              <a:rPr lang="en-US" dirty="0"/>
              <a:t>short period of time, results in flicker</a:t>
            </a:r>
            <a:r>
              <a:rPr lang="en-US" dirty="0" smtClean="0"/>
              <a:t>.</a:t>
            </a:r>
          </a:p>
          <a:p>
            <a:r>
              <a:rPr lang="en-US" dirty="0"/>
              <a:t>As the load increases, the </a:t>
            </a:r>
            <a:r>
              <a:rPr lang="en-US" dirty="0" smtClean="0"/>
              <a:t>current in </a:t>
            </a:r>
            <a:r>
              <a:rPr lang="en-US" dirty="0"/>
              <a:t>the line increases, thus increasing the voltage drop across </a:t>
            </a:r>
            <a:r>
              <a:rPr lang="en-US" dirty="0" smtClean="0"/>
              <a:t>the line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phenomenon results in a sudden reduction in bus voltage.</a:t>
            </a:r>
          </a:p>
          <a:p>
            <a:r>
              <a:rPr lang="en-US" dirty="0"/>
              <a:t>Depending upon the change in magnitude of voltage and frequency </a:t>
            </a:r>
            <a:r>
              <a:rPr lang="en-US" dirty="0" smtClean="0"/>
              <a:t>of  occurrence</a:t>
            </a:r>
            <a:r>
              <a:rPr lang="en-US" dirty="0"/>
              <a:t>, this could result in observable amounts of flicker.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1202</Words>
  <Application>Microsoft Office PowerPoint</Application>
  <PresentationFormat>On-screen Show (4:3)</PresentationFormat>
  <Paragraphs>54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Voltage flickers –  sources of flickers, quantifying flickers and mitigation techniques.</vt:lpstr>
      <vt:lpstr>Slide 2</vt:lpstr>
      <vt:lpstr>Slide 3</vt:lpstr>
      <vt:lpstr>Slide 4</vt:lpstr>
      <vt:lpstr>Slide 5</vt:lpstr>
      <vt:lpstr>Slide 6</vt:lpstr>
      <vt:lpstr>Slide 7</vt:lpstr>
      <vt:lpstr>From Where does flicker Comes?</vt:lpstr>
      <vt:lpstr>Sources of flicker</vt:lpstr>
      <vt:lpstr>Slide 10</vt:lpstr>
      <vt:lpstr>Slide 11</vt:lpstr>
      <vt:lpstr>Induction Motor</vt:lpstr>
      <vt:lpstr>Slide 13</vt:lpstr>
      <vt:lpstr>Slide 14</vt:lpstr>
      <vt:lpstr>How to Mitigate Flickers</vt:lpstr>
      <vt:lpstr>Mitigation techniques</vt:lpstr>
      <vt:lpstr>Slide 17</vt:lpstr>
      <vt:lpstr>Slide 18</vt:lpstr>
      <vt:lpstr>Slide 19</vt:lpstr>
      <vt:lpstr>Slide 20</vt:lpstr>
      <vt:lpstr>Slide 21</vt:lpstr>
      <vt:lpstr>Slide 22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ELECT</dc:creator>
  <cp:lastModifiedBy>Somnath</cp:lastModifiedBy>
  <cp:revision>41</cp:revision>
  <dcterms:created xsi:type="dcterms:W3CDTF">2017-07-17T03:48:36Z</dcterms:created>
  <dcterms:modified xsi:type="dcterms:W3CDTF">2017-07-20T05:49:00Z</dcterms:modified>
</cp:coreProperties>
</file>